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82" r:id="rId11"/>
    <p:sldId id="287" r:id="rId12"/>
    <p:sldId id="262" r:id="rId13"/>
    <p:sldId id="263" r:id="rId14"/>
    <p:sldId id="264" r:id="rId15"/>
    <p:sldId id="278" r:id="rId16"/>
    <p:sldId id="279" r:id="rId17"/>
    <p:sldId id="280" r:id="rId18"/>
    <p:sldId id="281" r:id="rId19"/>
    <p:sldId id="268" r:id="rId20"/>
    <p:sldId id="269" r:id="rId21"/>
    <p:sldId id="285" r:id="rId22"/>
    <p:sldId id="270" r:id="rId23"/>
    <p:sldId id="283" r:id="rId24"/>
    <p:sldId id="284" r:id="rId25"/>
    <p:sldId id="275" r:id="rId26"/>
    <p:sldId id="286" r:id="rId27"/>
    <p:sldId id="276" r:id="rId28"/>
    <p:sldId id="277" r:id="rId29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52" y="-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yskills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267967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800100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43125"/>
            <a:ext cx="582930" cy="475615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33445" y="1622806"/>
            <a:ext cx="5678805" cy="3004156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sz="2800" b="1" spc="-165" dirty="0">
                <a:solidFill>
                  <a:srgbClr val="0033CC"/>
                </a:solidFill>
                <a:latin typeface="Georgia"/>
                <a:cs typeface="Georgia"/>
              </a:rPr>
              <a:t>РОДИТЕЛЬСКОЕ </a:t>
            </a:r>
            <a:r>
              <a:rPr lang="ru-RU" sz="2800" b="1" spc="-165" dirty="0" smtClean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28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СОБРАНИЕ</a:t>
            </a:r>
            <a:r>
              <a:rPr lang="ru-RU" sz="28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  ПО ТЕМЕ</a:t>
            </a:r>
            <a:endParaRPr sz="2800" dirty="0"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>
                <a:solidFill>
                  <a:srgbClr val="0033CC"/>
                </a:solidFill>
                <a:latin typeface="Georgia"/>
                <a:cs typeface="Georgia"/>
              </a:rPr>
              <a:t>«ЕГЭ </a:t>
            </a:r>
            <a:r>
              <a:rPr sz="4000" b="1" spc="-575" dirty="0">
                <a:solidFill>
                  <a:srgbClr val="0033CC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3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»</a:t>
            </a:r>
            <a:endParaRPr sz="4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839595">
              <a:lnSpc>
                <a:spcPct val="100000"/>
              </a:lnSpc>
            </a:pPr>
            <a:r>
              <a:rPr lang="ru-RU" sz="2800" b="1" spc="-180" dirty="0" smtClean="0">
                <a:latin typeface="Georgia"/>
                <a:cs typeface="Georgia"/>
              </a:rPr>
              <a:t>октябрь</a:t>
            </a:r>
            <a:r>
              <a:rPr sz="2800" b="1" spc="-180" dirty="0" smtClean="0">
                <a:latin typeface="Georgia"/>
                <a:cs typeface="Georgia"/>
              </a:rPr>
              <a:t> </a:t>
            </a:r>
            <a:r>
              <a:rPr sz="2800" b="1" spc="-75" dirty="0" smtClean="0">
                <a:latin typeface="Georgia"/>
                <a:cs typeface="Georgia"/>
              </a:rPr>
              <a:t>20</a:t>
            </a:r>
            <a:r>
              <a:rPr lang="ru-RU" sz="2800" b="1" spc="-75" dirty="0" smtClean="0">
                <a:latin typeface="Georgia"/>
                <a:cs typeface="Georgia"/>
              </a:rPr>
              <a:t>22</a:t>
            </a:r>
            <a:r>
              <a:rPr sz="2800" b="1" spc="15" dirty="0" smtClean="0">
                <a:latin typeface="Georgia"/>
                <a:cs typeface="Georgia"/>
              </a:rPr>
              <a:t> </a:t>
            </a:r>
            <a:r>
              <a:rPr sz="2800" b="1" spc="-165" dirty="0">
                <a:latin typeface="Georgia"/>
                <a:cs typeface="Georgia"/>
              </a:rPr>
              <a:t>года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/>
                <a:cs typeface="Georgia"/>
              </a:rPr>
              <a:t>2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sz="3600" b="1" spc="15" dirty="0">
                <a:latin typeface="Georgia"/>
                <a:cs typeface="Georgia"/>
              </a:rPr>
              <a:t>ЕГЭ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2554" y="59258"/>
            <a:ext cx="5035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latin typeface="Times New Roman"/>
                <a:cs typeface="Times New Roman"/>
              </a:rPr>
              <a:t> </a:t>
            </a:r>
            <a:r>
              <a:rPr sz="4400" spc="-100" dirty="0">
                <a:latin typeface="Times New Roman"/>
                <a:cs typeface="Times New Roman"/>
              </a:rPr>
              <a:t>ЕГЭ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4873" y="719073"/>
            <a:ext cx="5009515" cy="0"/>
          </a:xfrm>
          <a:custGeom>
            <a:avLst/>
            <a:gdLst/>
            <a:ahLst/>
            <a:cxnLst/>
            <a:rect l="l" t="t" r="r" b="b"/>
            <a:pathLst>
              <a:path w="5009515">
                <a:moveTo>
                  <a:pt x="0" y="0"/>
                </a:moveTo>
                <a:lnTo>
                  <a:pt x="5009387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916" y="1924811"/>
            <a:ext cx="3273552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411" y="1892807"/>
            <a:ext cx="2258567" cy="1274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591" y="1952370"/>
            <a:ext cx="3178124" cy="1207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591" y="1952370"/>
            <a:ext cx="3178175" cy="1207770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600" y="1975561"/>
            <a:ext cx="3047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24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35" dirty="0" smtClean="0">
                <a:latin typeface="Trebuchet MS"/>
                <a:cs typeface="Trebuchet MS"/>
              </a:rPr>
              <a:t>(</a:t>
            </a:r>
            <a:r>
              <a:rPr lang="ru-RU" sz="2400" b="1" i="1" spc="-135" dirty="0" smtClean="0">
                <a:latin typeface="Trebuchet MS"/>
                <a:cs typeface="Trebuchet MS"/>
              </a:rPr>
              <a:t>март-апрель</a:t>
            </a:r>
            <a:r>
              <a:rPr sz="2400" b="1" i="1" spc="-135" dirty="0" smtClean="0">
                <a:latin typeface="Trebuchet MS"/>
                <a:cs typeface="Trebuchet MS"/>
              </a:rPr>
              <a:t>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1965960"/>
            <a:ext cx="3262884" cy="1261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9279" y="1914144"/>
            <a:ext cx="2121407" cy="1274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6063" y="1993519"/>
            <a:ext cx="3168395" cy="11666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6063" y="1993519"/>
            <a:ext cx="3168650" cy="11671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81496" y="1996185"/>
            <a:ext cx="155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/>
                <a:cs typeface="Trebuchet MS"/>
              </a:rPr>
              <a:t>(май-июль)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8167" y="3552444"/>
            <a:ext cx="3273552" cy="1463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844" y="3601211"/>
            <a:ext cx="3186684" cy="1274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792" y="3579876"/>
            <a:ext cx="3178047" cy="1368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5792" y="3579876"/>
            <a:ext cx="3178175" cy="1368425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56330" y="3683914"/>
            <a:ext cx="2695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40" dirty="0">
                <a:latin typeface="Trebuchet MS"/>
                <a:cs typeface="Trebuchet MS"/>
              </a:rPr>
              <a:t>(сентябрь)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2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основной период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0"/>
          <a:ext cx="8839200" cy="3960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4049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Химия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мая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4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(профильный уровень), базовый уровень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История, Физика</a:t>
                      </a:r>
                    </a:p>
                  </a:txBody>
                  <a:tcPr marL="68580" marR="68580" marT="0" marB="0"/>
                </a:tc>
              </a:tr>
              <a:tr h="494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языка (кроме "Говорения"), Биология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и 17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(раздел "Говорение")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20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1"/>
          <a:ext cx="8839200" cy="428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4098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и профильный уровень)</a:t>
                      </a:r>
                    </a:p>
                  </a:txBody>
                  <a:tcPr marL="68580" marR="68580" marT="0" marB="0"/>
                </a:tc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Иностранные языки (раздел "Говорение")</a:t>
                      </a:r>
                    </a:p>
                  </a:txBody>
                  <a:tcPr marL="68580" marR="68580" marT="0" marB="0"/>
                </a:tc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(кроме "Говорения"), Биология, Информатика</a:t>
                      </a:r>
                    </a:p>
                  </a:txBody>
                  <a:tcPr marL="68580" marR="68580" marT="0" marB="0"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Обществознание, Химия</a:t>
                      </a:r>
                    </a:p>
                  </a:txBody>
                  <a:tcPr marL="68580" marR="68580" marT="0" marB="0"/>
                </a:tc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Физика, История</a:t>
                      </a:r>
                    </a:p>
                  </a:txBody>
                  <a:tcPr marL="68580" marR="68580" marT="0" marB="0"/>
                </a:tc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всем учебным предметам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381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/>
                <a:ea typeface="+mj-ea"/>
                <a:cs typeface="Georgia"/>
              </a:rPr>
              <a:t>резерв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дополнительный период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1"/>
          <a:ext cx="8839200" cy="4248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5919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143870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уровень)</a:t>
                      </a:r>
                    </a:p>
                  </a:txBody>
                  <a:tcPr marL="68580" marR="68580" marT="0" marB="0"/>
                </a:tc>
              </a:tr>
              <a:tr h="100709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6184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19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/>
              <a:t>МИНИМАЛЬНОЕ КОЛИЧЕСТВО БАЛЛОВ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2400" y="895351"/>
          <a:ext cx="8839200" cy="425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648200"/>
              </a:tblGrid>
              <a:tr h="3637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БАЛЛОВ</a:t>
                      </a:r>
                      <a:endParaRPr lang="ru-RU" dirty="0"/>
                    </a:p>
                  </a:txBody>
                  <a:tcPr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ПРОФИЛЬНАЯ 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4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49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3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596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u="heavy" spc="-36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9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401" y="971549"/>
          <a:ext cx="7109751" cy="3780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241"/>
                <a:gridCol w="3816787"/>
                <a:gridCol w="2469723"/>
              </a:tblGrid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7505" marR="151130" indent="-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 часа – письменная</a:t>
                      </a: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  15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0"/>
            <a:ext cx="1905000" cy="74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6305" y="120853"/>
            <a:ext cx="5444490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34845" marR="5080" indent="-1922780">
              <a:lnSpc>
                <a:spcPct val="71400"/>
              </a:lnSpc>
              <a:spcBef>
                <a:spcPts val="1060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МИНИМАЛЬНОЕ</a:t>
            </a:r>
            <a:r>
              <a:rPr sz="2800" b="1" u="heavy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КОЛИЧЕСТВО </a:t>
            </a:r>
            <a:r>
              <a:rPr sz="28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БАЛЛОВ: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22312" y="826261"/>
          <a:ext cx="7101840" cy="424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/>
                <a:gridCol w="3812540"/>
                <a:gridCol w="2466975"/>
              </a:tblGrid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ПРОФИЛЬНАЯ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27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22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9550"/>
            <a:ext cx="6299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heavy" spc="-21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71550"/>
            <a:ext cx="6671733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255" y="3848100"/>
            <a:ext cx="1376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4160520"/>
            <a:ext cx="9090660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27" y="4587239"/>
            <a:ext cx="646938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№190/1512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среднего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>
              <a:latin typeface="Trebuchet MS"/>
              <a:cs typeface="Trebuchet MS"/>
            </a:endParaRP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r>
              <a:rPr sz="2200" b="1" spc="45" dirty="0">
                <a:latin typeface="Georgia"/>
                <a:cs typeface="Georgia"/>
              </a:rPr>
              <a:t>к </a:t>
            </a:r>
            <a:r>
              <a:rPr sz="2200" b="1" spc="40" dirty="0">
                <a:latin typeface="Georgia"/>
                <a:cs typeface="Georgia"/>
              </a:rPr>
              <a:t>государственной </a:t>
            </a:r>
            <a:r>
              <a:rPr sz="2200" b="1" spc="15" dirty="0">
                <a:latin typeface="Georgia"/>
                <a:cs typeface="Georgia"/>
              </a:rPr>
              <a:t>итоговой </a:t>
            </a:r>
            <a:r>
              <a:rPr sz="2200" b="1" spc="55" dirty="0">
                <a:latin typeface="Georgia"/>
                <a:cs typeface="Georgia"/>
              </a:rPr>
              <a:t>аттестации </a:t>
            </a:r>
            <a:r>
              <a:rPr sz="2200" b="1" spc="65" dirty="0">
                <a:latin typeface="Georgia"/>
                <a:cs typeface="Georgia"/>
              </a:rPr>
              <a:t>допускаются  </a:t>
            </a:r>
            <a:r>
              <a:rPr sz="2200" b="1" spc="25" dirty="0">
                <a:latin typeface="Georgia"/>
                <a:cs typeface="Georgia"/>
              </a:rPr>
              <a:t>выпускники </a:t>
            </a:r>
            <a:r>
              <a:rPr sz="2200" b="1" spc="-40" dirty="0">
                <a:latin typeface="Georgia"/>
                <a:cs typeface="Georgia"/>
              </a:rPr>
              <a:t>ОУ, </a:t>
            </a:r>
            <a:r>
              <a:rPr sz="2200" b="1" spc="15" dirty="0">
                <a:latin typeface="Georgia"/>
                <a:cs typeface="Georgia"/>
              </a:rPr>
              <a:t>имеющие </a:t>
            </a:r>
            <a:r>
              <a:rPr sz="2200" b="1" spc="40" dirty="0">
                <a:latin typeface="Georgia"/>
                <a:cs typeface="Georgia"/>
              </a:rPr>
              <a:t>годовые </a:t>
            </a:r>
            <a:r>
              <a:rPr sz="2200" b="1" spc="70" dirty="0">
                <a:latin typeface="Georgia"/>
                <a:cs typeface="Georgia"/>
              </a:rPr>
              <a:t>отметки </a:t>
            </a:r>
            <a:r>
              <a:rPr sz="2200" b="1" spc="-20" dirty="0">
                <a:latin typeface="Georgia"/>
                <a:cs typeface="Georgia"/>
              </a:rPr>
              <a:t>по </a:t>
            </a:r>
            <a:r>
              <a:rPr sz="2200" b="1" spc="75" dirty="0">
                <a:latin typeface="Georgia"/>
                <a:cs typeface="Georgia"/>
              </a:rPr>
              <a:t>всем  </a:t>
            </a:r>
            <a:r>
              <a:rPr sz="2200" b="1" dirty="0">
                <a:latin typeface="Georgia"/>
                <a:cs typeface="Georgia"/>
              </a:rPr>
              <a:t>общеобразовательным </a:t>
            </a:r>
            <a:r>
              <a:rPr sz="2200" b="1" spc="60" dirty="0">
                <a:latin typeface="Georgia"/>
                <a:cs typeface="Georgia"/>
              </a:rPr>
              <a:t>предметам </a:t>
            </a:r>
            <a:r>
              <a:rPr sz="2200" b="1" spc="10" dirty="0">
                <a:latin typeface="Georgia"/>
                <a:cs typeface="Georgia"/>
              </a:rPr>
              <a:t>учебного </a:t>
            </a:r>
            <a:r>
              <a:rPr sz="2200" b="1" spc="-60" dirty="0">
                <a:latin typeface="Georgia"/>
                <a:cs typeface="Georgia"/>
              </a:rPr>
              <a:t>плана </a:t>
            </a:r>
            <a:r>
              <a:rPr sz="2200" b="1" spc="-30" dirty="0">
                <a:latin typeface="Georgia"/>
                <a:cs typeface="Georgia"/>
              </a:rPr>
              <a:t>за  </a:t>
            </a:r>
            <a:r>
              <a:rPr sz="2200" b="1" spc="260" dirty="0">
                <a:latin typeface="Georgia"/>
                <a:cs typeface="Georgia"/>
              </a:rPr>
              <a:t>10/11</a:t>
            </a:r>
            <a:r>
              <a:rPr sz="2200" b="1" spc="1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класс</a:t>
            </a:r>
            <a:endParaRPr sz="2200">
              <a:latin typeface="Georgia"/>
              <a:cs typeface="Georgia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не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ниже </a:t>
            </a:r>
            <a:r>
              <a:rPr sz="2800" b="1" spc="30" dirty="0">
                <a:solidFill>
                  <a:srgbClr val="C00000"/>
                </a:solidFill>
                <a:latin typeface="Georgia"/>
                <a:cs typeface="Georgia"/>
              </a:rPr>
              <a:t>удовлетворительных </a:t>
            </a:r>
            <a:r>
              <a:rPr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sz="2800" b="1" spc="35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сочинение.</a:t>
            </a:r>
            <a:endParaRPr sz="280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Апеляции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95350"/>
            <a:ext cx="5334000" cy="4000500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819150"/>
            <a:ext cx="1875691" cy="88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1276350"/>
            <a:ext cx="8018780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5" dirty="0" err="1" smtClean="0">
                <a:latin typeface="Georgia"/>
                <a:cs typeface="Georgia"/>
              </a:rPr>
              <a:t>Итоговое</a:t>
            </a:r>
            <a:r>
              <a:rPr lang="ru-RU"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сочинение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05" dirty="0" err="1">
                <a:latin typeface="Georgia"/>
                <a:cs typeface="Georgia"/>
              </a:rPr>
              <a:t>Аттестат</a:t>
            </a:r>
            <a:r>
              <a:rPr sz="2100" b="1" spc="-105" dirty="0">
                <a:latin typeface="Georgia"/>
                <a:cs typeface="Georgia"/>
              </a:rPr>
              <a:t> </a:t>
            </a:r>
            <a:r>
              <a:rPr lang="ru-RU" sz="2100" b="1" spc="-105" dirty="0" smtClean="0">
                <a:latin typeface="Georgia"/>
                <a:cs typeface="Georgia"/>
              </a:rPr>
              <a:t> </a:t>
            </a:r>
            <a:r>
              <a:rPr sz="2100" b="1" spc="-135" dirty="0" smtClean="0">
                <a:latin typeface="Georgia"/>
                <a:cs typeface="Georgia"/>
              </a:rPr>
              <a:t>с </a:t>
            </a:r>
            <a:r>
              <a:rPr lang="ru-RU" sz="2100" b="1" spc="-13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отличием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35" dirty="0" err="1">
                <a:latin typeface="Georgia"/>
                <a:cs typeface="Georgia"/>
              </a:rPr>
              <a:t>Волонтерская</a:t>
            </a:r>
            <a:r>
              <a:rPr sz="2100" b="1" spc="-135" dirty="0">
                <a:latin typeface="Georgia"/>
                <a:cs typeface="Georgia"/>
              </a:rPr>
              <a:t> </a:t>
            </a:r>
            <a:r>
              <a:rPr sz="2100" b="1" spc="-110" dirty="0" err="1" smtClean="0">
                <a:latin typeface="Georgia"/>
                <a:cs typeface="Georgia"/>
              </a:rPr>
              <a:t>деятельность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sz="2100" b="1" spc="-145" dirty="0">
                <a:latin typeface="Georgia"/>
                <a:cs typeface="Georgia"/>
              </a:rPr>
              <a:t>Участие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45" dirty="0">
                <a:latin typeface="Georgia"/>
                <a:cs typeface="Georgia"/>
              </a:rPr>
              <a:t>победы </a:t>
            </a:r>
            <a:r>
              <a:rPr sz="2100" b="1" spc="-135" dirty="0">
                <a:latin typeface="Georgia"/>
                <a:cs typeface="Georgia"/>
              </a:rPr>
              <a:t>в </a:t>
            </a:r>
            <a:r>
              <a:rPr sz="2100" b="1" spc="-140" dirty="0">
                <a:latin typeface="Georgia"/>
                <a:cs typeface="Georgia"/>
              </a:rPr>
              <a:t>предметных </a:t>
            </a:r>
            <a:r>
              <a:rPr sz="2100" b="1" spc="-150" dirty="0">
                <a:latin typeface="Georgia"/>
                <a:cs typeface="Georgia"/>
              </a:rPr>
              <a:t>олимпиадах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30" dirty="0" err="1">
                <a:latin typeface="Georgia"/>
                <a:cs typeface="Georgia"/>
              </a:rPr>
              <a:t>творческих</a:t>
            </a:r>
            <a:r>
              <a:rPr sz="2100" b="1" spc="-130" dirty="0">
                <a:latin typeface="Georgia"/>
                <a:cs typeface="Georgia"/>
              </a:rPr>
              <a:t>  </a:t>
            </a:r>
            <a:r>
              <a:rPr sz="2100" b="1" spc="-135" dirty="0" err="1" smtClean="0">
                <a:latin typeface="Georgia"/>
                <a:cs typeface="Georgia"/>
              </a:rPr>
              <a:t>конкурсах</a:t>
            </a:r>
            <a:endParaRPr sz="21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75" dirty="0">
                <a:latin typeface="Georgia"/>
                <a:cs typeface="Georgia"/>
              </a:rPr>
              <a:t>Спортивные </a:t>
            </a:r>
            <a:r>
              <a:rPr sz="2100" b="1" spc="-120" dirty="0" err="1">
                <a:latin typeface="Georgia"/>
                <a:cs typeface="Georgia"/>
              </a:rPr>
              <a:t>заслуги</a:t>
            </a:r>
            <a:r>
              <a:rPr sz="2100" b="1" spc="-120" dirty="0">
                <a:latin typeface="Georgia"/>
                <a:cs typeface="Georgia"/>
              </a:rPr>
              <a:t> </a:t>
            </a:r>
            <a:endParaRPr lang="ru-RU" sz="2100" b="1" spc="-12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100" b="1" spc="-160" dirty="0" err="1" smtClean="0">
                <a:latin typeface="Georgia"/>
                <a:cs typeface="Georgia"/>
              </a:rPr>
              <a:t>Золотой</a:t>
            </a:r>
            <a:r>
              <a:rPr sz="2100" b="1" spc="-160" dirty="0" smtClean="0">
                <a:latin typeface="Georgia"/>
                <a:cs typeface="Georgia"/>
              </a:rPr>
              <a:t> </a:t>
            </a:r>
            <a:r>
              <a:rPr sz="2100" b="1" spc="-155" dirty="0">
                <a:latin typeface="Georgia"/>
                <a:cs typeface="Georgia"/>
              </a:rPr>
              <a:t>значок</a:t>
            </a:r>
            <a:r>
              <a:rPr sz="2100" b="1" spc="-150" dirty="0">
                <a:latin typeface="Georgia"/>
                <a:cs typeface="Georgia"/>
              </a:rPr>
              <a:t> </a:t>
            </a:r>
            <a:r>
              <a:rPr sz="1800" b="1" spc="-145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heavy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	</a:t>
            </a:r>
            <a:r>
              <a:rPr sz="2400" u="heavy" spc="13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получить дополнительные баллы (</a:t>
            </a:r>
            <a:r>
              <a:rPr lang="ru-RU" sz="2400" u="heavy" spc="13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баллов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870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sng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u="sng" spc="105" dirty="0" smtClean="0">
                <a:uFill>
                  <a:solidFill>
                    <a:srgbClr val="000000"/>
                  </a:solidFill>
                </a:uFill>
              </a:rPr>
              <a:t>МЕДАЛЬ «За особые успехи в учении»</a:t>
            </a:r>
            <a:endParaRPr sz="2400" u="sng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95350"/>
            <a:ext cx="6096000" cy="4061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083" y="1085469"/>
            <a:ext cx="8520430" cy="3844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marR="55499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Georgia"/>
                <a:cs typeface="Georgia"/>
              </a:rPr>
              <a:t>Тренажер </a:t>
            </a:r>
            <a:r>
              <a:rPr sz="2400" b="1" spc="-25" dirty="0">
                <a:latin typeface="Georgia"/>
                <a:cs typeface="Georgia"/>
              </a:rPr>
              <a:t>по </a:t>
            </a:r>
            <a:r>
              <a:rPr sz="2400" b="1" spc="-35" dirty="0">
                <a:latin typeface="Georgia"/>
                <a:cs typeface="Georgia"/>
              </a:rPr>
              <a:t>заполнению </a:t>
            </a:r>
            <a:r>
              <a:rPr sz="2400" b="1" spc="-30" dirty="0">
                <a:latin typeface="Georgia"/>
                <a:cs typeface="Georgia"/>
              </a:rPr>
              <a:t>бланков </a:t>
            </a:r>
            <a:r>
              <a:rPr sz="2400" b="1" spc="65" dirty="0">
                <a:latin typeface="Georgia"/>
                <a:cs typeface="Georgia"/>
              </a:rPr>
              <a:t>в </a:t>
            </a:r>
            <a:r>
              <a:rPr sz="2400" b="1" spc="-60" dirty="0">
                <a:latin typeface="Georgia"/>
                <a:cs typeface="Georgia"/>
              </a:rPr>
              <a:t>онлайн-  </a:t>
            </a:r>
            <a:r>
              <a:rPr sz="2400" b="1" spc="30" dirty="0">
                <a:latin typeface="Georgia"/>
                <a:cs typeface="Georgia"/>
              </a:rPr>
              <a:t>сервисе </a:t>
            </a:r>
            <a:r>
              <a:rPr sz="2400" b="1" spc="-200" dirty="0">
                <a:latin typeface="Georgia"/>
                <a:cs typeface="Georgia"/>
              </a:rPr>
              <a:t>«Мои</a:t>
            </a:r>
            <a:r>
              <a:rPr sz="2400" b="1" spc="-85" dirty="0">
                <a:latin typeface="Georgia"/>
                <a:cs typeface="Georgia"/>
              </a:rPr>
              <a:t> </a:t>
            </a:r>
            <a:r>
              <a:rPr sz="2400" b="1" spc="-15" dirty="0">
                <a:latin typeface="Georgia"/>
                <a:cs typeface="Georgia"/>
              </a:rPr>
              <a:t>достижения»</a:t>
            </a:r>
            <a:endParaRPr sz="2400" dirty="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2395"/>
              </a:spcBef>
            </a:pPr>
            <a:r>
              <a:rPr sz="2000" spc="170" dirty="0">
                <a:latin typeface="Georgia"/>
                <a:cs typeface="Georgia"/>
              </a:rPr>
              <a:t>В </a:t>
            </a:r>
            <a:r>
              <a:rPr sz="2000" spc="75" dirty="0">
                <a:latin typeface="Georgia"/>
                <a:cs typeface="Georgia"/>
              </a:rPr>
              <a:t>онлайн-сервисе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 </a:t>
            </a:r>
            <a:r>
              <a:rPr sz="2000" spc="95" dirty="0">
                <a:latin typeface="Georgia"/>
                <a:cs typeface="Georgia"/>
              </a:rPr>
              <a:t>доступен </a:t>
            </a:r>
            <a:r>
              <a:rPr sz="2000" spc="15" dirty="0">
                <a:latin typeface="Georgia"/>
                <a:cs typeface="Georgia"/>
              </a:rPr>
              <a:t>для </a:t>
            </a:r>
            <a:r>
              <a:rPr sz="2000" spc="70" dirty="0">
                <a:latin typeface="Georgia"/>
                <a:cs typeface="Georgia"/>
              </a:rPr>
              <a:t>использования  </a:t>
            </a:r>
            <a:r>
              <a:rPr sz="2000" spc="75" dirty="0">
                <a:latin typeface="Georgia"/>
                <a:cs typeface="Georgia"/>
              </a:rPr>
              <a:t>онлайн-тренажер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бланков, </a:t>
            </a:r>
            <a:r>
              <a:rPr sz="2000" spc="60" dirty="0">
                <a:latin typeface="Georgia"/>
                <a:cs typeface="Georgia"/>
              </a:rPr>
              <a:t>используемых</a:t>
            </a:r>
            <a:r>
              <a:rPr sz="2000" spc="405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при</a:t>
            </a:r>
            <a:endParaRPr sz="2000" dirty="0">
              <a:latin typeface="Georgia"/>
              <a:cs typeface="Georgia"/>
            </a:endParaRPr>
          </a:p>
          <a:p>
            <a:pPr marL="2682875">
              <a:lnSpc>
                <a:spcPct val="100000"/>
              </a:lnSpc>
            </a:pPr>
            <a:r>
              <a:rPr sz="2000" spc="85" dirty="0">
                <a:latin typeface="Georgia"/>
                <a:cs typeface="Georgia"/>
              </a:rPr>
              <a:t>проведении </a:t>
            </a:r>
            <a:r>
              <a:rPr sz="2000" spc="95" dirty="0">
                <a:latin typeface="Georgia"/>
                <a:cs typeface="Georgia"/>
              </a:rPr>
              <a:t>ЕГЭ </a:t>
            </a:r>
            <a:r>
              <a:rPr sz="2000" spc="75" dirty="0">
                <a:latin typeface="Georgia"/>
                <a:cs typeface="Georgia"/>
              </a:rPr>
              <a:t>и</a:t>
            </a:r>
            <a:r>
              <a:rPr sz="2000" spc="204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ОГЭ.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37160" marR="129539" algn="ctr">
              <a:lnSpc>
                <a:spcPct val="100000"/>
              </a:lnSpc>
              <a:spcBef>
                <a:spcPts val="5"/>
              </a:spcBef>
            </a:pPr>
            <a:r>
              <a:rPr sz="2000" spc="90" dirty="0">
                <a:latin typeface="Georgia"/>
                <a:cs typeface="Georgia"/>
              </a:rPr>
              <a:t>Обучающиеся </a:t>
            </a:r>
            <a:r>
              <a:rPr sz="2000" spc="70" dirty="0">
                <a:latin typeface="Georgia"/>
                <a:cs typeface="Georgia"/>
              </a:rPr>
              <a:t>могут самостоятельно </a:t>
            </a:r>
            <a:r>
              <a:rPr sz="2000" spc="80" dirty="0">
                <a:latin typeface="Georgia"/>
                <a:cs typeface="Georgia"/>
              </a:rPr>
              <a:t>ознакомиться </a:t>
            </a:r>
            <a:r>
              <a:rPr sz="2000" spc="130" dirty="0">
                <a:latin typeface="Georgia"/>
                <a:cs typeface="Georgia"/>
              </a:rPr>
              <a:t>с </a:t>
            </a:r>
            <a:r>
              <a:rPr sz="2000" spc="85" dirty="0">
                <a:latin typeface="Georgia"/>
                <a:cs typeface="Georgia"/>
              </a:rPr>
              <a:t>образцами  </a:t>
            </a:r>
            <a:r>
              <a:rPr sz="2000" spc="65" dirty="0" err="1">
                <a:latin typeface="Georgia"/>
                <a:cs typeface="Georgia"/>
              </a:rPr>
              <a:t>бланков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spc="70" dirty="0" smtClean="0">
                <a:latin typeface="Georgia"/>
                <a:cs typeface="Georgia"/>
              </a:rPr>
              <a:t>202</a:t>
            </a:r>
            <a:r>
              <a:rPr lang="ru-RU" sz="2000" spc="70" dirty="0" smtClean="0">
                <a:latin typeface="Georgia"/>
                <a:cs typeface="Georgia"/>
              </a:rPr>
              <a:t>3</a:t>
            </a:r>
            <a:r>
              <a:rPr sz="2000" spc="70" dirty="0" smtClean="0">
                <a:latin typeface="Georgia"/>
                <a:cs typeface="Georgia"/>
              </a:rPr>
              <a:t> </a:t>
            </a:r>
            <a:r>
              <a:rPr sz="2000" spc="85" dirty="0">
                <a:latin typeface="Georgia"/>
                <a:cs typeface="Georgia"/>
              </a:rPr>
              <a:t>года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0" dirty="0">
                <a:latin typeface="Georgia"/>
                <a:cs typeface="Georgia"/>
              </a:rPr>
              <a:t>правилами </a:t>
            </a:r>
            <a:r>
              <a:rPr sz="2000" spc="95" dirty="0">
                <a:latin typeface="Georgia"/>
                <a:cs typeface="Georgia"/>
              </a:rPr>
              <a:t>их</a:t>
            </a:r>
            <a:r>
              <a:rPr sz="2000" spc="445" dirty="0">
                <a:latin typeface="Georgia"/>
                <a:cs typeface="Georgia"/>
              </a:rPr>
              <a:t> </a:t>
            </a:r>
            <a:r>
              <a:rPr sz="2000" spc="60" dirty="0">
                <a:latin typeface="Georgia"/>
                <a:cs typeface="Georgia"/>
              </a:rPr>
              <a:t>заполнения.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81000" marR="369570" algn="ctr">
              <a:lnSpc>
                <a:spcPct val="100000"/>
              </a:lnSpc>
              <a:spcBef>
                <a:spcPts val="5"/>
              </a:spcBef>
            </a:pPr>
            <a:r>
              <a:rPr sz="2000" spc="95" dirty="0">
                <a:latin typeface="Georgia"/>
                <a:cs typeface="Georgia"/>
              </a:rPr>
              <a:t>Ссылка </a:t>
            </a:r>
            <a:r>
              <a:rPr sz="2000" spc="114" dirty="0">
                <a:latin typeface="Georgia"/>
                <a:cs typeface="Georgia"/>
              </a:rPr>
              <a:t>на </a:t>
            </a:r>
            <a:r>
              <a:rPr sz="2000" spc="105" dirty="0">
                <a:latin typeface="Georgia"/>
                <a:cs typeface="Georgia"/>
              </a:rPr>
              <a:t>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 </a:t>
            </a:r>
            <a:r>
              <a:rPr sz="2000" spc="-10" dirty="0">
                <a:latin typeface="Georgia"/>
                <a:cs typeface="Georgia"/>
              </a:rPr>
              <a:t>ГИА </a:t>
            </a:r>
            <a:r>
              <a:rPr sz="2000" spc="165" dirty="0">
                <a:latin typeface="Georgia"/>
                <a:cs typeface="Georgia"/>
              </a:rPr>
              <a:t>в </a:t>
            </a:r>
            <a:r>
              <a:rPr sz="2000" spc="55" dirty="0">
                <a:latin typeface="Georgia"/>
                <a:cs typeface="Georgia"/>
              </a:rPr>
              <a:t>онлайн-  </a:t>
            </a:r>
            <a:r>
              <a:rPr sz="2000" spc="105" dirty="0">
                <a:latin typeface="Georgia"/>
                <a:cs typeface="Georgia"/>
              </a:rPr>
              <a:t>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u="heavy" spc="10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Georgia"/>
                <a:cs typeface="Georgia"/>
                <a:hlinkClick r:id="rId2"/>
              </a:rPr>
              <a:t>www.myskills.ru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073" y="0"/>
            <a:ext cx="3807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147" y="0"/>
            <a:ext cx="380428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lang="ru-RU" sz="3200" i="1" u="heavy" spc="-10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3200" i="1" u="heavy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lang="ru-RU" sz="3200" i="1" u="heavy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430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822" y="103123"/>
            <a:ext cx="7987030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СДАЧА </a:t>
            </a:r>
            <a:r>
              <a:rPr lang="ru-RU" sz="2400" b="1" u="heavy" spc="-18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b="1" u="heavy" spc="-1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sz="2400" b="1" u="heavy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9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sz="2400" dirty="0">
              <a:latin typeface="Times New Roman"/>
              <a:cs typeface="Times New Roman"/>
            </a:endParaRPr>
          </a:p>
          <a:p>
            <a:pPr marL="3611879">
              <a:lnSpc>
                <a:spcPts val="2640"/>
              </a:lnSpc>
            </a:pPr>
            <a:r>
              <a:rPr sz="2400" u="heavy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4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ФОРМАТЕ</a:t>
            </a:r>
            <a:r>
              <a:rPr sz="2400" b="1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4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ЕГЭ</a:t>
            </a:r>
            <a:endParaRPr sz="2400" dirty="0">
              <a:latin typeface="Times New Roman"/>
              <a:cs typeface="Times New Roman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Обязательными</a:t>
            </a:r>
            <a:r>
              <a:rPr sz="24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5" dirty="0">
                <a:latin typeface="Georgia"/>
                <a:cs typeface="Georgia"/>
              </a:rPr>
              <a:t>для </a:t>
            </a:r>
            <a:r>
              <a:rPr sz="2400" spc="140" dirty="0">
                <a:latin typeface="Georgia"/>
                <a:cs typeface="Georgia"/>
              </a:rPr>
              <a:t>всех </a:t>
            </a:r>
            <a:r>
              <a:rPr sz="2400" spc="125" dirty="0">
                <a:latin typeface="Georgia"/>
                <a:cs typeface="Georgia"/>
              </a:rPr>
              <a:t>выпускников </a:t>
            </a:r>
            <a:r>
              <a:rPr sz="2400" spc="55" dirty="0">
                <a:latin typeface="Georgia"/>
                <a:cs typeface="Georgia"/>
              </a:rPr>
              <a:t>школ  </a:t>
            </a:r>
            <a:r>
              <a:rPr sz="2400" spc="100" dirty="0">
                <a:latin typeface="Georgia"/>
                <a:cs typeface="Georgia"/>
              </a:rPr>
              <a:t>текущего года </a:t>
            </a:r>
            <a:r>
              <a:rPr sz="2400" spc="95" dirty="0">
                <a:latin typeface="Georgia"/>
                <a:cs typeface="Georgia"/>
              </a:rPr>
              <a:t>являются </a:t>
            </a:r>
            <a:r>
              <a:rPr sz="2400" b="1" spc="10" dirty="0">
                <a:solidFill>
                  <a:srgbClr val="C00000"/>
                </a:solidFill>
                <a:latin typeface="Georgia"/>
                <a:cs typeface="Georgia"/>
              </a:rPr>
              <a:t>ЕГЭ </a:t>
            </a:r>
            <a:r>
              <a:rPr sz="2400" b="1" spc="-25" dirty="0" err="1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70" dirty="0" err="1" smtClean="0">
                <a:solidFill>
                  <a:srgbClr val="C00000"/>
                </a:solidFill>
                <a:latin typeface="Georgia"/>
                <a:cs typeface="Georgia"/>
              </a:rPr>
              <a:t>русскому</a:t>
            </a:r>
            <a:r>
              <a:rPr lang="ru-RU" sz="24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40" dirty="0" err="1" smtClean="0">
                <a:solidFill>
                  <a:srgbClr val="C00000"/>
                </a:solidFill>
                <a:latin typeface="Georgia"/>
                <a:cs typeface="Georgia"/>
              </a:rPr>
              <a:t>языку</a:t>
            </a:r>
            <a:r>
              <a:rPr sz="2400" b="1" spc="4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dirty="0" err="1" smtClean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lang="ru-RU" sz="2400" b="1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базовая) </a:t>
            </a:r>
            <a:r>
              <a:rPr sz="2400" b="1" spc="-100" dirty="0">
                <a:solidFill>
                  <a:srgbClr val="C00000"/>
                </a:solidFill>
                <a:latin typeface="Georgia"/>
                <a:cs typeface="Georgia"/>
              </a:rPr>
              <a:t>или  </a:t>
            </a:r>
            <a:r>
              <a:rPr sz="2400" b="1" spc="60" dirty="0">
                <a:solidFill>
                  <a:srgbClr val="C00000"/>
                </a:solidFill>
                <a:latin typeface="Georgia"/>
                <a:cs typeface="Georgia"/>
              </a:rPr>
              <a:t>математика</a:t>
            </a:r>
            <a:r>
              <a:rPr sz="2400" b="1" spc="1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spc="-70" dirty="0" err="1">
                <a:solidFill>
                  <a:srgbClr val="C00000"/>
                </a:solidFill>
                <a:latin typeface="Georgia"/>
                <a:cs typeface="Georgia"/>
              </a:rPr>
              <a:t>профильная</a:t>
            </a:r>
            <a:r>
              <a:rPr sz="2400" b="1" spc="-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269240" marR="5080" indent="-269240">
              <a:lnSpc>
                <a:spcPts val="2860"/>
              </a:lnSpc>
              <a:spcBef>
                <a:spcPts val="2445"/>
              </a:spcBef>
              <a:buFont typeface="Wingdings"/>
              <a:buChar char=""/>
              <a:tabLst>
                <a:tab pos="269240" algn="l"/>
              </a:tabLst>
            </a:pP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Положительные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Georgia"/>
                <a:cs typeface="Georgia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Georgia"/>
                <a:cs typeface="Georgia"/>
              </a:rPr>
              <a:t>по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русскому 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языку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spc="45" dirty="0">
                <a:latin typeface="Georgia"/>
                <a:cs typeface="Georgia"/>
              </a:rPr>
              <a:t>(преодоление</a:t>
            </a:r>
            <a:endParaRPr sz="2400" dirty="0">
              <a:latin typeface="Georgia"/>
              <a:cs typeface="Georgia"/>
            </a:endParaRPr>
          </a:p>
          <a:p>
            <a:pPr marL="899160" marR="635635" algn="ctr">
              <a:lnSpc>
                <a:spcPts val="2880"/>
              </a:lnSpc>
            </a:pPr>
            <a:r>
              <a:rPr sz="2400" spc="70" dirty="0">
                <a:latin typeface="Georgia"/>
                <a:cs typeface="Georgia"/>
              </a:rPr>
              <a:t>минимальной </a:t>
            </a:r>
            <a:r>
              <a:rPr sz="2400" spc="114" dirty="0">
                <a:latin typeface="Georgia"/>
                <a:cs typeface="Georgia"/>
              </a:rPr>
              <a:t>границы, </a:t>
            </a:r>
            <a:r>
              <a:rPr sz="2400" spc="105" dirty="0">
                <a:latin typeface="Georgia"/>
                <a:cs typeface="Georgia"/>
              </a:rPr>
              <a:t>устанавливаемой  </a:t>
            </a:r>
            <a:r>
              <a:rPr sz="2400" spc="85" dirty="0">
                <a:latin typeface="Georgia"/>
                <a:cs typeface="Georgia"/>
              </a:rPr>
              <a:t>ежегодно </a:t>
            </a:r>
            <a:r>
              <a:rPr sz="2400" spc="60" dirty="0">
                <a:latin typeface="Georgia"/>
                <a:cs typeface="Georgia"/>
              </a:rPr>
              <a:t>Росообрнадзором),</a:t>
            </a:r>
            <a:r>
              <a:rPr sz="2400" spc="320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являются</a:t>
            </a:r>
            <a:endParaRPr sz="2400" dirty="0">
              <a:latin typeface="Georgia"/>
              <a:cs typeface="Georgia"/>
            </a:endParaRPr>
          </a:p>
          <a:p>
            <a:pPr marL="830580" marR="567690" indent="-1270" algn="ctr">
              <a:lnSpc>
                <a:spcPts val="2860"/>
              </a:lnSpc>
              <a:spcBef>
                <a:spcPts val="45"/>
              </a:spcBef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основанием </a:t>
            </a:r>
            <a:r>
              <a:rPr sz="2400" b="1" spc="-10" dirty="0">
                <a:solidFill>
                  <a:srgbClr val="C00000"/>
                </a:solidFill>
                <a:latin typeface="Georgia"/>
                <a:cs typeface="Georgia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Georgia"/>
                <a:cs typeface="Georgia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Georgia"/>
                <a:cs typeface="Georgia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Georgia"/>
                <a:cs typeface="Georgia"/>
              </a:rPr>
              <a:t>аттестата </a:t>
            </a:r>
            <a:r>
              <a:rPr sz="2400" spc="50" dirty="0">
                <a:latin typeface="Georgia"/>
                <a:cs typeface="Georgia"/>
              </a:rPr>
              <a:t>о </a:t>
            </a:r>
            <a:r>
              <a:rPr sz="2400" spc="100" dirty="0">
                <a:latin typeface="Georgia"/>
                <a:cs typeface="Georgia"/>
              </a:rPr>
              <a:t>среднем </a:t>
            </a:r>
            <a:r>
              <a:rPr sz="2400" spc="70" dirty="0">
                <a:latin typeface="Georgia"/>
                <a:cs typeface="Georgia"/>
              </a:rPr>
              <a:t>общем</a:t>
            </a:r>
            <a:r>
              <a:rPr sz="2400" spc="44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образовании.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103123"/>
            <a:ext cx="8032115" cy="456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u="heavy" spc="-10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5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СРЕДНЕМ</a:t>
            </a:r>
            <a:endParaRPr sz="2400" dirty="0"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3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</a:t>
            </a:r>
            <a:r>
              <a:rPr sz="2400" b="1" u="heavy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2540" algn="ctr">
              <a:lnSpc>
                <a:spcPts val="2735"/>
              </a:lnSpc>
              <a:spcBef>
                <a:spcPts val="1640"/>
              </a:spcBef>
            </a:pPr>
            <a:r>
              <a:rPr sz="2400" spc="130" dirty="0">
                <a:latin typeface="Georgia"/>
                <a:cs typeface="Georgia"/>
              </a:rPr>
              <a:t>Выпускникам, </a:t>
            </a:r>
            <a:r>
              <a:rPr sz="2400" spc="90" dirty="0">
                <a:latin typeface="Georgia"/>
                <a:cs typeface="Georgia"/>
              </a:rPr>
              <a:t>не </a:t>
            </a:r>
            <a:r>
              <a:rPr sz="2400" spc="95" dirty="0">
                <a:latin typeface="Georgia"/>
                <a:cs typeface="Georgia"/>
              </a:rPr>
              <a:t>допущенным </a:t>
            </a:r>
            <a:r>
              <a:rPr sz="2400" spc="165" dirty="0">
                <a:latin typeface="Georgia"/>
                <a:cs typeface="Georgia"/>
              </a:rPr>
              <a:t>к</a:t>
            </a:r>
            <a:r>
              <a:rPr sz="2400" spc="409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государственной</a:t>
            </a:r>
            <a:endParaRPr sz="2400" dirty="0">
              <a:latin typeface="Georgia"/>
              <a:cs typeface="Georgia"/>
            </a:endParaRPr>
          </a:p>
          <a:p>
            <a:pPr algn="ctr">
              <a:lnSpc>
                <a:spcPts val="2590"/>
              </a:lnSpc>
            </a:pPr>
            <a:r>
              <a:rPr sz="2400" spc="35" dirty="0">
                <a:latin typeface="Georgia"/>
                <a:cs typeface="Georgia"/>
              </a:rPr>
              <a:t>(итоговой) </a:t>
            </a:r>
            <a:r>
              <a:rPr sz="2400" spc="125" dirty="0">
                <a:latin typeface="Georgia"/>
                <a:cs typeface="Georgia"/>
              </a:rPr>
              <a:t>аттестации, </a:t>
            </a:r>
            <a:r>
              <a:rPr sz="2400" spc="90" dirty="0">
                <a:latin typeface="Georgia"/>
                <a:cs typeface="Georgia"/>
              </a:rPr>
              <a:t>не</a:t>
            </a:r>
            <a:r>
              <a:rPr sz="2400" spc="405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прошедшим</a:t>
            </a:r>
            <a:endParaRPr sz="2400" dirty="0">
              <a:latin typeface="Georgia"/>
              <a:cs typeface="Georgia"/>
            </a:endParaRPr>
          </a:p>
          <a:p>
            <a:pPr marL="720725" marR="713740" algn="ctr">
              <a:lnSpc>
                <a:spcPts val="2590"/>
              </a:lnSpc>
              <a:spcBef>
                <a:spcPts val="180"/>
              </a:spcBef>
            </a:pPr>
            <a:r>
              <a:rPr sz="2400" spc="120" dirty="0">
                <a:latin typeface="Georgia"/>
                <a:cs typeface="Georgia"/>
              </a:rPr>
              <a:t>государственную </a:t>
            </a:r>
            <a:r>
              <a:rPr sz="2400" spc="45" dirty="0">
                <a:latin typeface="Georgia"/>
                <a:cs typeface="Georgia"/>
              </a:rPr>
              <a:t>(итоговую) </a:t>
            </a:r>
            <a:r>
              <a:rPr sz="2400" spc="135" dirty="0">
                <a:latin typeface="Georgia"/>
                <a:cs typeface="Georgia"/>
              </a:rPr>
              <a:t>аттестацию </a:t>
            </a:r>
            <a:r>
              <a:rPr sz="2400" spc="195" dirty="0">
                <a:latin typeface="Georgia"/>
                <a:cs typeface="Georgia"/>
              </a:rPr>
              <a:t>в  </a:t>
            </a:r>
            <a:r>
              <a:rPr sz="2400" spc="90" dirty="0">
                <a:latin typeface="Georgia"/>
                <a:cs typeface="Georgia"/>
              </a:rPr>
              <a:t>установленные </a:t>
            </a:r>
            <a:r>
              <a:rPr sz="2400" spc="110" dirty="0">
                <a:latin typeface="Georgia"/>
                <a:cs typeface="Georgia"/>
              </a:rPr>
              <a:t>сроки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375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получившим</a:t>
            </a:r>
            <a:endParaRPr sz="2400" dirty="0">
              <a:latin typeface="Georgia"/>
              <a:cs typeface="Georgia"/>
            </a:endParaRPr>
          </a:p>
          <a:p>
            <a:pPr marL="12065" marR="5080" algn="ctr">
              <a:lnSpc>
                <a:spcPts val="2590"/>
              </a:lnSpc>
              <a:spcBef>
                <a:spcPts val="10"/>
              </a:spcBef>
            </a:pPr>
            <a:r>
              <a:rPr sz="2400" spc="80" dirty="0">
                <a:latin typeface="Georgia"/>
                <a:cs typeface="Georgia"/>
              </a:rPr>
              <a:t>неудовлетворительные </a:t>
            </a:r>
            <a:r>
              <a:rPr sz="2400" spc="75" dirty="0">
                <a:latin typeface="Georgia"/>
                <a:cs typeface="Georgia"/>
              </a:rPr>
              <a:t>результаты </a:t>
            </a:r>
            <a:r>
              <a:rPr sz="2400" spc="140" dirty="0">
                <a:latin typeface="Georgia"/>
                <a:cs typeface="Georgia"/>
              </a:rPr>
              <a:t>на </a:t>
            </a:r>
            <a:r>
              <a:rPr sz="2400" spc="65" dirty="0">
                <a:latin typeface="Georgia"/>
                <a:cs typeface="Georgia"/>
              </a:rPr>
              <a:t>обязательных  </a:t>
            </a:r>
            <a:r>
              <a:rPr sz="2400" spc="105" dirty="0">
                <a:latin typeface="Georgia"/>
                <a:cs typeface="Georgia"/>
              </a:rPr>
              <a:t>экзаменах </a:t>
            </a:r>
            <a:r>
              <a:rPr sz="2400" spc="80" dirty="0">
                <a:latin typeface="Georgia"/>
                <a:cs typeface="Georgia"/>
              </a:rPr>
              <a:t>по </a:t>
            </a:r>
            <a:r>
              <a:rPr sz="2400" spc="114" dirty="0">
                <a:latin typeface="Georgia"/>
                <a:cs typeface="Georgia"/>
              </a:rPr>
              <a:t>русскому </a:t>
            </a:r>
            <a:r>
              <a:rPr sz="2400" spc="100" dirty="0">
                <a:latin typeface="Georgia"/>
                <a:cs typeface="Georgia"/>
              </a:rPr>
              <a:t>языку </a:t>
            </a:r>
            <a:r>
              <a:rPr sz="2400" spc="90" dirty="0">
                <a:latin typeface="Georgia"/>
                <a:cs typeface="Georgia"/>
              </a:rPr>
              <a:t>и </a:t>
            </a:r>
            <a:r>
              <a:rPr sz="2400" spc="120" dirty="0">
                <a:latin typeface="Georgia"/>
                <a:cs typeface="Georgia"/>
              </a:rPr>
              <a:t>математике, </a:t>
            </a:r>
            <a:r>
              <a:rPr sz="2400" spc="-5" dirty="0">
                <a:latin typeface="Georgia"/>
                <a:cs typeface="Georgia"/>
              </a:rPr>
              <a:t>либо  </a:t>
            </a:r>
            <a:r>
              <a:rPr sz="2400" spc="80" dirty="0">
                <a:latin typeface="Georgia"/>
                <a:cs typeface="Georgia"/>
              </a:rPr>
              <a:t>получившим </a:t>
            </a:r>
            <a:r>
              <a:rPr sz="2400" spc="100" dirty="0">
                <a:latin typeface="Georgia"/>
                <a:cs typeface="Georgia"/>
              </a:rPr>
              <a:t>повторно</a:t>
            </a:r>
            <a:r>
              <a:rPr sz="2400" spc="29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неудовлетворительный</a:t>
            </a:r>
            <a:endParaRPr sz="2400" dirty="0">
              <a:latin typeface="Georgia"/>
              <a:cs typeface="Georgia"/>
            </a:endParaRPr>
          </a:p>
          <a:p>
            <a:pPr marL="815340">
              <a:lnSpc>
                <a:spcPts val="2415"/>
              </a:lnSpc>
            </a:pPr>
            <a:r>
              <a:rPr sz="2400" spc="75" dirty="0">
                <a:latin typeface="Georgia"/>
                <a:cs typeface="Georgia"/>
              </a:rPr>
              <a:t>результат </a:t>
            </a:r>
            <a:r>
              <a:rPr sz="2400" spc="80" dirty="0">
                <a:latin typeface="Georgia"/>
                <a:cs typeface="Georgia"/>
              </a:rPr>
              <a:t>по одному </a:t>
            </a:r>
            <a:r>
              <a:rPr sz="2400" spc="50" dirty="0">
                <a:latin typeface="Georgia"/>
                <a:cs typeface="Georgia"/>
              </a:rPr>
              <a:t>из </a:t>
            </a:r>
            <a:r>
              <a:rPr sz="2400" spc="105" dirty="0">
                <a:latin typeface="Georgia"/>
                <a:cs typeface="Georgia"/>
              </a:rPr>
              <a:t>этих предметов</a:t>
            </a:r>
            <a:r>
              <a:rPr sz="2400" spc="720" dirty="0">
                <a:latin typeface="Georgia"/>
                <a:cs typeface="Georgia"/>
              </a:rPr>
              <a:t> </a:t>
            </a:r>
            <a:r>
              <a:rPr sz="2400" spc="195" dirty="0">
                <a:latin typeface="Georgia"/>
                <a:cs typeface="Georgia"/>
              </a:rPr>
              <a:t>в</a:t>
            </a:r>
            <a:endParaRPr sz="2400" dirty="0">
              <a:latin typeface="Georgia"/>
              <a:cs typeface="Georgia"/>
            </a:endParaRPr>
          </a:p>
          <a:p>
            <a:pPr marL="495300" marR="487680" algn="ctr">
              <a:lnSpc>
                <a:spcPct val="90000"/>
              </a:lnSpc>
              <a:spcBef>
                <a:spcPts val="145"/>
              </a:spcBef>
            </a:pPr>
            <a:r>
              <a:rPr sz="2400" spc="55" dirty="0">
                <a:latin typeface="Georgia"/>
                <a:cs typeface="Georgia"/>
              </a:rPr>
              <a:t>дополнительные </a:t>
            </a:r>
            <a:r>
              <a:rPr sz="2400" spc="110" dirty="0">
                <a:latin typeface="Georgia"/>
                <a:cs typeface="Georgia"/>
              </a:rPr>
              <a:t>сроки, </a:t>
            </a:r>
            <a:r>
              <a:rPr sz="2400" spc="130" dirty="0">
                <a:latin typeface="Georgia"/>
                <a:cs typeface="Georgia"/>
              </a:rPr>
              <a:t>выдается</a:t>
            </a:r>
            <a:r>
              <a:rPr sz="24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справка</a:t>
            </a:r>
            <a:r>
              <a:rPr sz="2400" b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40" dirty="0">
                <a:latin typeface="Georgia"/>
                <a:cs typeface="Georgia"/>
              </a:rPr>
              <a:t>об  </a:t>
            </a:r>
            <a:r>
              <a:rPr sz="2400" spc="75" dirty="0">
                <a:latin typeface="Georgia"/>
                <a:cs typeface="Georgia"/>
              </a:rPr>
              <a:t>обучении </a:t>
            </a:r>
            <a:r>
              <a:rPr sz="2400" spc="195" dirty="0">
                <a:latin typeface="Georgia"/>
                <a:cs typeface="Georgia"/>
              </a:rPr>
              <a:t>в </a:t>
            </a:r>
            <a:r>
              <a:rPr sz="2400" spc="75" dirty="0">
                <a:latin typeface="Georgia"/>
                <a:cs typeface="Georgia"/>
              </a:rPr>
              <a:t>образовательном </a:t>
            </a:r>
            <a:r>
              <a:rPr sz="2400" spc="100" dirty="0">
                <a:latin typeface="Georgia"/>
                <a:cs typeface="Georgia"/>
              </a:rPr>
              <a:t>учреждении </a:t>
            </a:r>
            <a:r>
              <a:rPr sz="2400" spc="80" dirty="0">
                <a:latin typeface="Georgia"/>
                <a:cs typeface="Georgia"/>
              </a:rPr>
              <a:t>по  </a:t>
            </a:r>
            <a:r>
              <a:rPr sz="2400" spc="85" dirty="0">
                <a:latin typeface="Georgia"/>
                <a:cs typeface="Georgia"/>
              </a:rPr>
              <a:t>установленной</a:t>
            </a:r>
            <a:r>
              <a:rPr sz="2400" spc="190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форме.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666751"/>
            <a:ext cx="8153400" cy="5071517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b="1" spc="-25" dirty="0">
                <a:latin typeface="Georgia"/>
                <a:cs typeface="Georgia"/>
              </a:rPr>
              <a:t>Форма: </a:t>
            </a:r>
            <a:r>
              <a:rPr sz="2400" spc="110" dirty="0">
                <a:latin typeface="Georgia"/>
                <a:cs typeface="Georgia"/>
              </a:rPr>
              <a:t>сочинение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60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изложение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>
                <a:latin typeface="Georgia"/>
                <a:cs typeface="Georgia"/>
              </a:rPr>
              <a:t>Результат: </a:t>
            </a:r>
            <a:r>
              <a:rPr sz="2400" spc="125" dirty="0">
                <a:latin typeface="Georgia"/>
                <a:cs typeface="Georgia"/>
              </a:rPr>
              <a:t>зачет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незачет</a:t>
            </a:r>
            <a:endParaRPr sz="24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7 декабря 2022(среда)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endParaRPr lang="ru-RU" sz="2400" b="1" spc="215" dirty="0" smtClean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dirty="0" err="1" smtClean="0">
                <a:latin typeface="Georgia"/>
                <a:cs typeface="Georgia"/>
              </a:rPr>
              <a:t>Время</a:t>
            </a:r>
            <a:r>
              <a:rPr sz="2400" b="1" dirty="0" smtClean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написания: </a:t>
            </a:r>
            <a:r>
              <a:rPr sz="2400" spc="220" dirty="0">
                <a:latin typeface="Georgia"/>
                <a:cs typeface="Georgia"/>
              </a:rPr>
              <a:t>235 </a:t>
            </a:r>
            <a:r>
              <a:rPr sz="2400" spc="135" dirty="0" err="1">
                <a:latin typeface="Georgia"/>
                <a:cs typeface="Georgia"/>
              </a:rPr>
              <a:t>минут</a:t>
            </a:r>
            <a:r>
              <a:rPr sz="2400" spc="135" dirty="0">
                <a:latin typeface="Georgia"/>
                <a:cs typeface="Georgia"/>
              </a:rPr>
              <a:t>  </a:t>
            </a:r>
            <a:endParaRPr lang="ru-RU" sz="2400" spc="13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-125" dirty="0" err="1" smtClean="0">
                <a:latin typeface="Georgia"/>
                <a:cs typeface="Georgia"/>
              </a:rPr>
              <a:t>Начало</a:t>
            </a:r>
            <a:r>
              <a:rPr sz="2400" b="1" spc="-125" dirty="0" smtClean="0">
                <a:latin typeface="Georgia"/>
                <a:cs typeface="Georgia"/>
              </a:rPr>
              <a:t> </a:t>
            </a:r>
            <a:r>
              <a:rPr sz="2400" b="1" spc="-20" dirty="0">
                <a:latin typeface="Georgia"/>
                <a:cs typeface="Georgia"/>
              </a:rPr>
              <a:t>сочинения: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spc="125" dirty="0" smtClean="0">
                <a:latin typeface="Georgia"/>
                <a:cs typeface="Georgia"/>
              </a:rPr>
              <a:t>10:00</a:t>
            </a:r>
            <a:endParaRPr lang="ru-RU" sz="2400" spc="12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1 февраля и 3 мая 2023 года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485" y="0"/>
            <a:ext cx="6369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4000" u="heavy" spc="-2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sz="4000" u="heavy" spc="-1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800" u="heavy" spc="-25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endParaRPr sz="2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1026" name="Picture 2" descr="F:\2021-2022\ГИА в 2022 году\d496e7fdc51a5824c130e0b6e6cfca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67153"/>
            <a:ext cx="6858000" cy="386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Индивидуальный проект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2215991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1.Предзащита -  декабрь 2022 года;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Защита – март 2023 года;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3.Максимальный критерий-12;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4.Минимальный критерий - 4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095" y="872744"/>
            <a:ext cx="8201659" cy="18713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r>
              <a:rPr sz="3600" spc="5" dirty="0">
                <a:latin typeface="Georgia"/>
                <a:cs typeface="Georgia"/>
              </a:rPr>
              <a:t>Для </a:t>
            </a:r>
            <a:r>
              <a:rPr sz="3600" spc="175" dirty="0">
                <a:latin typeface="Georgia"/>
                <a:cs typeface="Georgia"/>
              </a:rPr>
              <a:t>участия </a:t>
            </a:r>
            <a:r>
              <a:rPr sz="3600" spc="295" dirty="0">
                <a:latin typeface="Georgia"/>
                <a:cs typeface="Georgia"/>
              </a:rPr>
              <a:t>в </a:t>
            </a:r>
            <a:r>
              <a:rPr sz="3600" spc="170" dirty="0">
                <a:latin typeface="Georgia"/>
                <a:cs typeface="Georgia"/>
              </a:rPr>
              <a:t>ЕГЭ </a:t>
            </a:r>
            <a:r>
              <a:rPr sz="3600" spc="150" dirty="0">
                <a:latin typeface="Georgia"/>
                <a:cs typeface="Georgia"/>
              </a:rPr>
              <a:t>обучающемуся  </a:t>
            </a:r>
            <a:r>
              <a:rPr sz="3600" spc="114" dirty="0">
                <a:latin typeface="Georgia"/>
                <a:cs typeface="Georgia"/>
              </a:rPr>
              <a:t>необходимо</a:t>
            </a:r>
            <a:r>
              <a:rPr sz="3600" spc="254" dirty="0">
                <a:latin typeface="Georgia"/>
                <a:cs typeface="Georgia"/>
              </a:rPr>
              <a:t> </a:t>
            </a:r>
            <a:r>
              <a:rPr sz="3600" spc="295" dirty="0">
                <a:latin typeface="Georgia"/>
                <a:cs typeface="Georgia"/>
              </a:rPr>
              <a:t>в</a:t>
            </a:r>
            <a:endParaRPr sz="36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sz="3600" b="1" spc="-35" dirty="0">
                <a:latin typeface="Georgia"/>
                <a:cs typeface="Georgia"/>
              </a:rPr>
              <a:t>СРОК </a:t>
            </a:r>
            <a:r>
              <a:rPr sz="3600" b="1" spc="35" dirty="0">
                <a:latin typeface="Georgia"/>
                <a:cs typeface="Georgia"/>
              </a:rPr>
              <a:t>ДО </a:t>
            </a:r>
            <a:r>
              <a:rPr sz="3600" b="1" spc="610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3600" b="1" spc="610" dirty="0">
                <a:latin typeface="Georgia"/>
                <a:cs typeface="Georgia"/>
              </a:rPr>
              <a:t> </a:t>
            </a:r>
            <a:r>
              <a:rPr sz="3600" b="1" spc="-135" dirty="0">
                <a:latin typeface="Georgia"/>
                <a:cs typeface="Georgia"/>
              </a:rPr>
              <a:t>ФЕВРАЛЯ </a:t>
            </a:r>
            <a:r>
              <a:rPr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3</a:t>
            </a:r>
            <a:r>
              <a:rPr sz="3600" b="1" spc="195" dirty="0" smtClean="0">
                <a:latin typeface="Georgia"/>
                <a:cs typeface="Georgia"/>
              </a:rPr>
              <a:t> </a:t>
            </a:r>
            <a:r>
              <a:rPr sz="3600" b="1" spc="-15" dirty="0">
                <a:latin typeface="Georgia"/>
                <a:cs typeface="Georgia"/>
              </a:rPr>
              <a:t>ГОДА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59258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smtClean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79" y="2976372"/>
            <a:ext cx="2407920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884" y="2910839"/>
            <a:ext cx="2415540" cy="1274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428" y="3003804"/>
            <a:ext cx="2312746" cy="1139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0428" y="3003804"/>
            <a:ext cx="2313305" cy="1139825"/>
          </a:xfrm>
          <a:custGeom>
            <a:avLst/>
            <a:gdLst/>
            <a:ahLst/>
            <a:cxnLst/>
            <a:rect l="l" t="t" r="r" b="b"/>
            <a:pathLst>
              <a:path w="2313305" h="1139825">
                <a:moveTo>
                  <a:pt x="0" y="189864"/>
                </a:moveTo>
                <a:lnTo>
                  <a:pt x="6782" y="139376"/>
                </a:lnTo>
                <a:lnTo>
                  <a:pt x="25924" y="94017"/>
                </a:lnTo>
                <a:lnTo>
                  <a:pt x="55616" y="55594"/>
                </a:lnTo>
                <a:lnTo>
                  <a:pt x="94047" y="25912"/>
                </a:lnTo>
                <a:lnTo>
                  <a:pt x="139408" y="6779"/>
                </a:lnTo>
                <a:lnTo>
                  <a:pt x="189890" y="0"/>
                </a:lnTo>
                <a:lnTo>
                  <a:pt x="2122881" y="0"/>
                </a:lnTo>
                <a:lnTo>
                  <a:pt x="2173369" y="6779"/>
                </a:lnTo>
                <a:lnTo>
                  <a:pt x="2218728" y="25912"/>
                </a:lnTo>
                <a:lnTo>
                  <a:pt x="2257151" y="55594"/>
                </a:lnTo>
                <a:lnTo>
                  <a:pt x="2286833" y="94017"/>
                </a:lnTo>
                <a:lnTo>
                  <a:pt x="2305966" y="139376"/>
                </a:lnTo>
                <a:lnTo>
                  <a:pt x="2312746" y="189864"/>
                </a:lnTo>
                <a:lnTo>
                  <a:pt x="2312746" y="949401"/>
                </a:lnTo>
                <a:lnTo>
                  <a:pt x="2305966" y="999882"/>
                </a:lnTo>
                <a:lnTo>
                  <a:pt x="2286833" y="1045243"/>
                </a:lnTo>
                <a:lnTo>
                  <a:pt x="2257151" y="1083675"/>
                </a:lnTo>
                <a:lnTo>
                  <a:pt x="2218728" y="1113366"/>
                </a:lnTo>
                <a:lnTo>
                  <a:pt x="2173369" y="1132508"/>
                </a:lnTo>
                <a:lnTo>
                  <a:pt x="2122881" y="1139291"/>
                </a:lnTo>
                <a:lnTo>
                  <a:pt x="189890" y="1139291"/>
                </a:lnTo>
                <a:lnTo>
                  <a:pt x="139408" y="1132508"/>
                </a:lnTo>
                <a:lnTo>
                  <a:pt x="94047" y="1113366"/>
                </a:lnTo>
                <a:lnTo>
                  <a:pt x="55616" y="1083675"/>
                </a:lnTo>
                <a:lnTo>
                  <a:pt x="25924" y="1045243"/>
                </a:lnTo>
                <a:lnTo>
                  <a:pt x="6782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" y="2993263"/>
            <a:ext cx="2286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sz="2000" b="1" spc="-225" dirty="0" smtClean="0">
                <a:latin typeface="Trebuchet MS"/>
                <a:cs typeface="Trebuchet MS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220" dirty="0">
                <a:latin typeface="Arial"/>
                <a:cs typeface="Arial"/>
              </a:rPr>
              <a:t>офиц</a:t>
            </a:r>
            <a:r>
              <a:rPr sz="2000" b="1" spc="-210" dirty="0">
                <a:latin typeface="Arial"/>
                <a:cs typeface="Arial"/>
              </a:rPr>
              <a:t>и</a:t>
            </a:r>
            <a:r>
              <a:rPr sz="2000" b="1" spc="-190" dirty="0">
                <a:latin typeface="Arial"/>
                <a:cs typeface="Arial"/>
              </a:rPr>
              <a:t>альный  </a:t>
            </a:r>
            <a:r>
              <a:rPr sz="2000" b="1" spc="-200" dirty="0">
                <a:latin typeface="Arial"/>
                <a:cs typeface="Arial"/>
              </a:rPr>
              <a:t>портал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00984" y="2976372"/>
            <a:ext cx="2327148" cy="1234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2800" y="3028950"/>
            <a:ext cx="2232279" cy="1139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7846" y="3003804"/>
            <a:ext cx="2232660" cy="1139825"/>
          </a:xfrm>
          <a:custGeom>
            <a:avLst/>
            <a:gdLst/>
            <a:ahLst/>
            <a:cxnLst/>
            <a:rect l="l" t="t" r="r" b="b"/>
            <a:pathLst>
              <a:path w="2232660" h="1139825">
                <a:moveTo>
                  <a:pt x="0" y="189864"/>
                </a:moveTo>
                <a:lnTo>
                  <a:pt x="6788" y="139376"/>
                </a:lnTo>
                <a:lnTo>
                  <a:pt x="25940" y="94017"/>
                </a:lnTo>
                <a:lnTo>
                  <a:pt x="55641" y="55594"/>
                </a:lnTo>
                <a:lnTo>
                  <a:pt x="94074" y="25912"/>
                </a:lnTo>
                <a:lnTo>
                  <a:pt x="139420" y="6779"/>
                </a:lnTo>
                <a:lnTo>
                  <a:pt x="189864" y="0"/>
                </a:lnTo>
                <a:lnTo>
                  <a:pt x="2042414" y="0"/>
                </a:lnTo>
                <a:lnTo>
                  <a:pt x="2092858" y="6779"/>
                </a:lnTo>
                <a:lnTo>
                  <a:pt x="2138204" y="25912"/>
                </a:lnTo>
                <a:lnTo>
                  <a:pt x="2176637" y="55594"/>
                </a:lnTo>
                <a:lnTo>
                  <a:pt x="2206338" y="94017"/>
                </a:lnTo>
                <a:lnTo>
                  <a:pt x="2225490" y="139376"/>
                </a:lnTo>
                <a:lnTo>
                  <a:pt x="2232279" y="189864"/>
                </a:lnTo>
                <a:lnTo>
                  <a:pt x="2232279" y="949401"/>
                </a:lnTo>
                <a:lnTo>
                  <a:pt x="2225490" y="999882"/>
                </a:lnTo>
                <a:lnTo>
                  <a:pt x="2206338" y="1045243"/>
                </a:lnTo>
                <a:lnTo>
                  <a:pt x="2176637" y="1083675"/>
                </a:lnTo>
                <a:lnTo>
                  <a:pt x="2138204" y="1113366"/>
                </a:lnTo>
                <a:lnTo>
                  <a:pt x="2092858" y="1132508"/>
                </a:lnTo>
                <a:lnTo>
                  <a:pt x="2042414" y="1139291"/>
                </a:lnTo>
                <a:lnTo>
                  <a:pt x="189864" y="1139291"/>
                </a:lnTo>
                <a:lnTo>
                  <a:pt x="139420" y="1132508"/>
                </a:lnTo>
                <a:lnTo>
                  <a:pt x="94074" y="1113366"/>
                </a:lnTo>
                <a:lnTo>
                  <a:pt x="55641" y="1083675"/>
                </a:lnTo>
                <a:lnTo>
                  <a:pt x="25940" y="1045243"/>
                </a:lnTo>
                <a:lnTo>
                  <a:pt x="6788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29000" y="3176142"/>
            <a:ext cx="2057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190" dirty="0">
                <a:latin typeface="Arial"/>
                <a:cs typeface="Arial"/>
              </a:rPr>
              <a:t>Ли</a:t>
            </a:r>
            <a:r>
              <a:rPr sz="2400" b="1" spc="-160" dirty="0">
                <a:latin typeface="Arial"/>
                <a:cs typeface="Arial"/>
              </a:rPr>
              <a:t>ч</a:t>
            </a:r>
            <a:r>
              <a:rPr sz="2400" b="1" spc="-165" dirty="0">
                <a:latin typeface="Arial"/>
                <a:cs typeface="Arial"/>
              </a:rPr>
              <a:t>ный  </a:t>
            </a:r>
            <a:r>
              <a:rPr sz="2400" b="1" spc="-50" dirty="0">
                <a:latin typeface="Arial"/>
                <a:cs typeface="Arial"/>
              </a:rPr>
              <a:t>к</a:t>
            </a:r>
            <a:r>
              <a:rPr sz="2400" b="1" spc="-155" dirty="0">
                <a:latin typeface="Arial"/>
                <a:cs typeface="Arial"/>
              </a:rPr>
              <a:t>абин</a:t>
            </a:r>
            <a:r>
              <a:rPr sz="2400" b="1" spc="-140" dirty="0">
                <a:latin typeface="Arial"/>
                <a:cs typeface="Arial"/>
              </a:rPr>
              <a:t>е</a:t>
            </a:r>
            <a:r>
              <a:rPr sz="2400" b="1" spc="-245" dirty="0">
                <a:latin typeface="Arial"/>
                <a:cs typeface="Arial"/>
              </a:rPr>
              <a:t>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21552" y="2976372"/>
            <a:ext cx="2186940" cy="123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1176" y="3093720"/>
            <a:ext cx="2177796" cy="908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68922" y="3003804"/>
            <a:ext cx="2091562" cy="11392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68922" y="3003804"/>
            <a:ext cx="2091689" cy="1139825"/>
          </a:xfrm>
          <a:custGeom>
            <a:avLst/>
            <a:gdLst/>
            <a:ahLst/>
            <a:cxnLst/>
            <a:rect l="l" t="t" r="r" b="b"/>
            <a:pathLst>
              <a:path w="2091690" h="1139825">
                <a:moveTo>
                  <a:pt x="0" y="189864"/>
                </a:moveTo>
                <a:lnTo>
                  <a:pt x="6779" y="139376"/>
                </a:lnTo>
                <a:lnTo>
                  <a:pt x="25912" y="94017"/>
                </a:lnTo>
                <a:lnTo>
                  <a:pt x="55594" y="55594"/>
                </a:lnTo>
                <a:lnTo>
                  <a:pt x="94017" y="25912"/>
                </a:lnTo>
                <a:lnTo>
                  <a:pt x="139376" y="6779"/>
                </a:lnTo>
                <a:lnTo>
                  <a:pt x="189865" y="0"/>
                </a:lnTo>
                <a:lnTo>
                  <a:pt x="1901571" y="0"/>
                </a:lnTo>
                <a:lnTo>
                  <a:pt x="1952068" y="6779"/>
                </a:lnTo>
                <a:lnTo>
                  <a:pt x="1997451" y="25912"/>
                </a:lnTo>
                <a:lnTo>
                  <a:pt x="2035905" y="55594"/>
                </a:lnTo>
                <a:lnTo>
                  <a:pt x="2065617" y="94017"/>
                </a:lnTo>
                <a:lnTo>
                  <a:pt x="2084774" y="139376"/>
                </a:lnTo>
                <a:lnTo>
                  <a:pt x="2091562" y="189864"/>
                </a:lnTo>
                <a:lnTo>
                  <a:pt x="2091562" y="949401"/>
                </a:lnTo>
                <a:lnTo>
                  <a:pt x="2084774" y="999882"/>
                </a:lnTo>
                <a:lnTo>
                  <a:pt x="2065617" y="1045243"/>
                </a:lnTo>
                <a:lnTo>
                  <a:pt x="2035905" y="1083675"/>
                </a:lnTo>
                <a:lnTo>
                  <a:pt x="1997451" y="1113366"/>
                </a:lnTo>
                <a:lnTo>
                  <a:pt x="1952068" y="1132508"/>
                </a:lnTo>
                <a:lnTo>
                  <a:pt x="1901571" y="1139291"/>
                </a:lnTo>
                <a:lnTo>
                  <a:pt x="189865" y="1139291"/>
                </a:lnTo>
                <a:lnTo>
                  <a:pt x="139376" y="1132508"/>
                </a:lnTo>
                <a:lnTo>
                  <a:pt x="94017" y="1113366"/>
                </a:lnTo>
                <a:lnTo>
                  <a:pt x="55594" y="1083675"/>
                </a:lnTo>
                <a:lnTo>
                  <a:pt x="25912" y="1045243"/>
                </a:lnTo>
                <a:lnTo>
                  <a:pt x="6779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8324" y="4319015"/>
            <a:ext cx="6765035" cy="795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8052" y="4140708"/>
            <a:ext cx="6627876" cy="1002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5618" y="4345787"/>
            <a:ext cx="6669989" cy="7008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74258" y="4234992"/>
            <a:ext cx="6553200" cy="908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320" dirty="0">
                <a:solidFill>
                  <a:srgbClr val="C00000"/>
                </a:solidFill>
                <a:latin typeface="Arial"/>
                <a:cs typeface="Arial"/>
              </a:rPr>
              <a:t>ПОЛУЧЕНИЕ </a:t>
            </a:r>
            <a:r>
              <a:rPr sz="2800" b="1" spc="-265" dirty="0">
                <a:solidFill>
                  <a:srgbClr val="C00000"/>
                </a:solidFill>
                <a:latin typeface="Arial"/>
                <a:cs typeface="Arial"/>
              </a:rPr>
              <a:t>УВЕДОМЛЕНИЙ </a:t>
            </a:r>
            <a:r>
              <a:rPr lang="ru-RU" sz="2800" b="1" spc="-295" dirty="0" smtClean="0">
                <a:solidFill>
                  <a:srgbClr val="C00000"/>
                </a:solidFill>
                <a:latin typeface="Arial"/>
                <a:cs typeface="Arial"/>
              </a:rPr>
              <a:t>В ОУ ПОД РОСПИСЬ УЧАСТНИКА ЕГЭ </a:t>
            </a:r>
            <a:r>
              <a:rPr sz="2800" b="1" u="sng" spc="-345" dirty="0">
                <a:solidFill>
                  <a:srgbClr val="C00000"/>
                </a:solidFill>
                <a:uFill>
                  <a:solidFill>
                    <a:srgbClr val="214856"/>
                  </a:solidFill>
                </a:uFill>
                <a:latin typeface="Arial"/>
                <a:cs typeface="Arial"/>
              </a:rPr>
              <a:t>	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6477000" y="3105150"/>
            <a:ext cx="1905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lang="ru-RU" sz="2000" b="1" spc="-135" dirty="0" smtClean="0">
                <a:latin typeface="Trebuchet MS"/>
                <a:cs typeface="Trebuchet MS"/>
              </a:rPr>
              <a:t>С указанием паспорта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74" y="1162303"/>
            <a:ext cx="7580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0" dirty="0">
                <a:latin typeface="Georgia"/>
                <a:cs typeface="Georgia"/>
              </a:rPr>
              <a:t>Заявление </a:t>
            </a:r>
            <a:r>
              <a:rPr sz="3600" spc="210" dirty="0">
                <a:latin typeface="Georgia"/>
                <a:cs typeface="Georgia"/>
              </a:rPr>
              <a:t>на </a:t>
            </a:r>
            <a:r>
              <a:rPr sz="3600" spc="170" dirty="0">
                <a:latin typeface="Georgia"/>
                <a:cs typeface="Georgia"/>
              </a:rPr>
              <a:t>ЕГЭ </a:t>
            </a:r>
            <a:r>
              <a:rPr sz="3600" spc="165" dirty="0">
                <a:latin typeface="Georgia"/>
                <a:cs typeface="Georgia"/>
              </a:rPr>
              <a:t>может</a:t>
            </a:r>
            <a:r>
              <a:rPr sz="3600" spc="580" dirty="0">
                <a:latin typeface="Georgia"/>
                <a:cs typeface="Georgia"/>
              </a:rPr>
              <a:t> </a:t>
            </a:r>
            <a:r>
              <a:rPr sz="3600" spc="170" dirty="0">
                <a:latin typeface="Georgia"/>
                <a:cs typeface="Georgia"/>
              </a:rPr>
              <a:t>подать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59258"/>
            <a:ext cx="6248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5" y="1969007"/>
            <a:ext cx="4488180" cy="19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64" y="2148839"/>
            <a:ext cx="4050791" cy="1456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504" y="1995677"/>
            <a:ext cx="4392486" cy="1814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504" y="1995677"/>
            <a:ext cx="4392930" cy="1814830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5031" y="2230958"/>
            <a:ext cx="3634104" cy="131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20" dirty="0">
                <a:latin typeface="Trebuchet MS"/>
                <a:cs typeface="Trebuchet MS"/>
              </a:rPr>
              <a:t>участнике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10" dirty="0">
                <a:latin typeface="Trebuchet MS"/>
                <a:cs typeface="Trebuchet MS"/>
              </a:rPr>
              <a:t>образовательной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i="1" spc="-100" dirty="0">
                <a:latin typeface="Trebuchet MS"/>
                <a:cs typeface="Trebuchet MS"/>
              </a:rPr>
              <a:t>организации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68011" y="1962911"/>
            <a:ext cx="4343399" cy="1914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1540" y="1962911"/>
            <a:ext cx="4032504" cy="1822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6017" y="1989582"/>
            <a:ext cx="4248531" cy="1820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6017" y="1989582"/>
            <a:ext cx="4248785" cy="1821180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84546" y="2045030"/>
            <a:ext cx="361061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29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sz="2400" b="1" u="heavy" spc="-229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lang="ru-RU" sz="2000" b="1" i="1" spc="-125" dirty="0" smtClean="0">
                <a:latin typeface="Trebuchet MS"/>
                <a:cs typeface="Trebuchet MS"/>
              </a:rPr>
              <a:t>подписывает заявление участника</a:t>
            </a:r>
            <a:endParaRPr sz="200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D602E-EE10-4155-A130-648664F0F38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c48e722-e5ee-4bb4-abb8-2d4075f5b3da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810</Words>
  <Application>Microsoft Office PowerPoint</Application>
  <PresentationFormat>Экран (16:9)</PresentationFormat>
  <Paragraphs>254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 Приказ Минпросвещения России и Рособрнадзора</vt:lpstr>
      <vt:lpstr>Презентация PowerPoint</vt:lpstr>
      <vt:lpstr>Презентация PowerPoint</vt:lpstr>
      <vt:lpstr> ИТОГОВОЕ СОЧИНЕНИЕ:</vt:lpstr>
      <vt:lpstr> ИТОГОВОЕ СОЧИНЕНИЕ</vt:lpstr>
      <vt:lpstr>Индивидуальный проект</vt:lpstr>
      <vt:lpstr>РЕГИСТРАЦИЯ НА ЕГЭ</vt:lpstr>
      <vt:lpstr>РЕГИСТРАЦИЯ НА ЕГЭ</vt:lpstr>
      <vt:lpstr>РАСПИСАНИЕ ЕГЭ</vt:lpstr>
      <vt:lpstr>Проект расписания ЕГЭ 2023 основной период</vt:lpstr>
      <vt:lpstr>Проект расписания ЕГЭ 2023 </vt:lpstr>
      <vt:lpstr>Проект расписания ЕГЭ 2023 дополнительный период</vt:lpstr>
      <vt:lpstr>МИНИМАЛЬНОЕ КОЛИЧЕСТВО БАЛЛОВ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можнополучить дополнительные баллы (от 1 до 10 баллов)</vt:lpstr>
      <vt:lpstr> МЕДАЛЬ «За особые успехи в учении»</vt:lpstr>
      <vt:lpstr> САЙТЫ В ПОМОЩЬ</vt:lpstr>
      <vt:lpstr> САЙТЫ    В  ПОМОЩЬ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Пользователь</cp:lastModifiedBy>
  <cp:revision>55</cp:revision>
  <dcterms:created xsi:type="dcterms:W3CDTF">2019-10-15T10:38:01Z</dcterms:created>
  <dcterms:modified xsi:type="dcterms:W3CDTF">2022-12-22T15:13:05Z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